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65" r:id="rId2"/>
    <p:sldId id="299" r:id="rId3"/>
    <p:sldId id="306" r:id="rId4"/>
    <p:sldId id="305" r:id="rId5"/>
    <p:sldId id="301" r:id="rId6"/>
    <p:sldId id="298" r:id="rId7"/>
    <p:sldId id="294" r:id="rId8"/>
    <p:sldId id="295" r:id="rId9"/>
    <p:sldId id="297" r:id="rId10"/>
    <p:sldId id="302" r:id="rId11"/>
    <p:sldId id="303" r:id="rId12"/>
    <p:sldId id="304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9E6702A-36FA-A042-B7A2-3FB04DD4359D}">
          <p14:sldIdLst>
            <p14:sldId id="265"/>
            <p14:sldId id="299"/>
            <p14:sldId id="306"/>
            <p14:sldId id="305"/>
            <p14:sldId id="301"/>
            <p14:sldId id="298"/>
            <p14:sldId id="294"/>
            <p14:sldId id="295"/>
            <p14:sldId id="297"/>
            <p14:sldId id="302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3810"/>
    <a:srgbClr val="102C54"/>
    <a:srgbClr val="E9F1FA"/>
    <a:srgbClr val="F6F9FE"/>
    <a:srgbClr val="563838"/>
    <a:srgbClr val="3A270B"/>
    <a:srgbClr val="A9C8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6581"/>
  </p:normalViewPr>
  <p:slideViewPr>
    <p:cSldViewPr snapToGrid="0">
      <p:cViewPr varScale="1">
        <p:scale>
          <a:sx n="62" d="100"/>
          <a:sy n="62" d="100"/>
        </p:scale>
        <p:origin x="3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BA3EB-1C6E-5B41-BEAB-5ADEB7E42FB1}" type="datetimeFigureOut">
              <a:rPr lang="it-IT" smtClean="0"/>
              <a:t>04/01/2023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9519B-1C0C-7A43-B68C-55E9F96B1BD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8409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In each event 8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compete: Ladies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, Men,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Ice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dance,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Pairs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their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respective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junior groups.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competions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have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same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structure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over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all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categories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Each one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composed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2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short and free.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(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)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final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score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scores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obtained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in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performances (short and free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).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1539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In each event 8 </a:t>
            </a:r>
            <a:r>
              <a:rPr lang="it-IT" sz="1200" b="0" i="0" dirty="0" err="1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categories</a:t>
            </a:r>
            <a:r>
              <a:rPr lang="it-IT" sz="1200" b="0" i="0" dirty="0">
                <a:solidFill>
                  <a:srgbClr val="543810"/>
                </a:solidFill>
                <a:effectLst/>
                <a:latin typeface="Avenir Next Condensed" panose="020B0506020202020204" pitchFamily="34" charset="0"/>
              </a:rPr>
              <a:t> compete: Ladies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, Men,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Ice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dance,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Pairs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their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respective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junior groups.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competions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have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same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structure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over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all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categories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Each one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composed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2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short and free.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(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)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final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score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scores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obtained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in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performances (short and free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program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).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5098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In each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types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: elements and components. The score of a performance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determined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by the sum of the points of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those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two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Elements are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specific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athletic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gestures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jumps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spins. 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Components are more general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aspects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related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performance,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such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interpretation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music, skating skills and transitions.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judge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can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give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each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 score from -3 to +3.</a:t>
            </a:r>
          </a:p>
          <a:p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base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value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is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proportional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to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difficulty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of the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element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and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it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may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differ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</a:t>
            </a:r>
            <a:r>
              <a:rPr lang="it-IT" sz="1200" dirty="0" err="1">
                <a:solidFill>
                  <a:srgbClr val="543810"/>
                </a:solidFill>
                <a:latin typeface="Avenir Next Condensed" panose="020B0506020202020204" pitchFamily="34" charset="0"/>
              </a:rPr>
              <a:t>among</a:t>
            </a:r>
            <a:r>
              <a:rPr lang="it-IT" sz="1200" dirty="0">
                <a:solidFill>
                  <a:srgbClr val="543810"/>
                </a:solidFill>
                <a:latin typeface="Avenir Next Condensed" panose="020B0506020202020204" pitchFamily="34" charset="0"/>
              </a:rPr>
              <a:t> events.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8329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4240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4909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7758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9519B-1C0C-7A43-B68C-55E9F96B1BD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667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7BF332-A0D4-8882-25E4-2E7FE1983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4CCC2BC-8D89-A0A0-420D-A3A6AE0C3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49B776-8AC2-7799-5B51-8960FBCB6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0D0C1-C976-4453-AB6F-23C6FE14D600}" type="datetime1">
              <a:rPr lang="it-IT" smtClean="0"/>
              <a:t>04/01/2023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72B11A-BDD5-2F14-A6AA-6D16333B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99A86C-5722-81D8-871D-FC6F08E18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939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E6552-7C83-646F-00BC-938AD02D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7550E71-2F8C-C457-33B8-B4F36BE9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0A1FD-31D9-6F4F-D739-DFC13AE1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70207-179F-4431-8DCF-7ADD1AF319C0}" type="datetime1">
              <a:rPr lang="it-IT" smtClean="0"/>
              <a:t>04/01/2023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E79F52-92A7-AB7F-0169-9A9626E6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136094-D3C8-7CBD-6626-5B9F480B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005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055A7B0-DB8E-685B-75B9-941FD43B1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3906EB2-9A9F-6D4A-E2BA-2712AB9B2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A41E95-1942-3B01-E56F-F04B5F1BD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3A134-0B3A-4743-8134-3B077581887A}" type="datetime1">
              <a:rPr lang="it-IT" smtClean="0"/>
              <a:t>04/01/2023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0CA785-1443-D55A-3407-4BF9E3A6B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D92C2D-DBC0-94DE-652E-9E530FBA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794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63675F-A6E1-2EF1-C833-03D8E3501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9CC1AA-7FF6-7916-D475-C10D3D72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C12458-20A5-4FA1-0F95-6D4D7AD08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0C584-50C6-41FA-91BB-4E629C06846C}" type="datetime1">
              <a:rPr lang="it-IT" smtClean="0"/>
              <a:t>04/01/2023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FE585E-50B8-F52C-9CF4-775A82E5C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CDA21B-DBCE-780F-9A64-261B94E8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212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51219B-B2EB-7D7D-2E79-2E10C816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444137-5520-4BB2-36F2-C400AC219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B36C24-884F-EB27-918D-493F02F3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FB665-DF52-4DAF-8306-BBFECBBBC817}" type="datetime1">
              <a:rPr lang="it-IT" smtClean="0"/>
              <a:t>04/01/2023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1B80B4-E571-8205-FA85-BA715A85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321D54-4975-716F-3871-AC0A992FB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8443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23D0F1-F390-C070-76ED-539E26C7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FB9963-CD69-DB64-17AF-10468CC5A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008D4CE-A4A3-A070-28D3-2E25E36E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2FFBF1-C8B9-F4F4-9CD2-7B50635B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5A3BC-BADF-4804-A612-04439F0F9C43}" type="datetime1">
              <a:rPr lang="it-IT" smtClean="0"/>
              <a:t>04/01/2023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48FD63B-6081-780B-07BC-FDACDB368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4F045C2-265C-26A6-D986-ADB4CD53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659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D8C751-3ECD-DEFA-F500-CF9E64230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E3A3DF6-ED14-99BA-0729-032C4EA0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46CCF3B-4BB2-6480-C95A-AA9C233C4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1163426-FE5F-A782-F752-CF1DFBAE3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667AD05-2606-5ECA-9090-53BC9D340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E03FDA0-4CB0-66C2-1BB8-EB9724694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7AB0-9768-40AC-814C-15FE7AC0B903}" type="datetime1">
              <a:rPr lang="it-IT" smtClean="0"/>
              <a:t>04/01/2023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6394316-DA09-23CF-DED1-79FD3404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AE7EB68-3ECE-72E5-09FB-8A631738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887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17A162-C7CE-0BC0-EC6C-6F478126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827A45F-3845-9B78-DAA9-A3C962D1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297E-4B0A-4611-A109-C150F70D8D90}" type="datetime1">
              <a:rPr lang="it-IT" smtClean="0"/>
              <a:t>04/01/2023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F862F6-C0F4-30B0-E692-4C8B913F5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E99698-EC28-1F80-568E-3D7A5BFA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81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8FFE9A1-C6D5-57E9-848F-D9B422DE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C598F-82DC-4F25-95E8-5BC607B3E3B7}" type="datetime1">
              <a:rPr lang="it-IT" smtClean="0"/>
              <a:t>04/01/2023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A0C26AC-61E9-13AD-B3C9-9B206B9E1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98CAA0-C9C0-ABD3-51F1-DFDC9D348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63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8B5541-52B9-1F09-1054-2F716A24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CDF71C-2B3E-41A8-5E60-DB58AF6E9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C245FBC-5EF7-7D71-BC5E-817C71208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B2C121E-56DA-79E0-B65E-65A3774E8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5D95A-B219-419D-8F52-6F98AA3D2AC5}" type="datetime1">
              <a:rPr lang="it-IT" smtClean="0"/>
              <a:t>04/01/2023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478D22-DFCD-2F69-2D6E-8C512BC7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EF41AB-DAE4-0A11-7386-95B26EED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4005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91E9B6-83F1-4D12-ACBE-02124D18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B146736-51AA-2357-C51E-6541852CAC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79EC0F8-6876-17CD-06F0-3DF6CFAE9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2B5F7A8-47EF-A4A0-9903-823C12D09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79B-2841-437B-A3B9-CE834AD426AF}" type="datetime1">
              <a:rPr lang="it-IT" smtClean="0"/>
              <a:t>04/01/2023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2BF1AF7-51CF-89E1-4EBB-4085592C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632DC0F-C015-F7AB-FD97-7DCC35476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6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2FF26C0-66D6-0655-5BD4-683ED21E5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0CFEE2-57B5-689A-E1DC-0651DC877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0F741C4-6886-61B4-AD21-912082F5B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E79ED-1A44-44B7-A2F0-67A28B3540EB}" type="datetime1">
              <a:rPr lang="it-IT" smtClean="0"/>
              <a:t>04/01/2023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08F875-65CC-6A58-87E8-32CFE04B7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141565-474B-7CE5-F900-C54D36E8D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2305D-ACFC-7741-8662-88F667F3E8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155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sfigureskating.org/about/scoring-system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en.wikipedia.org/wiki/ISU_Judging_System#:~:text=The%20seven%20elements%20required%20of,spiral%2C%20and%20one%20step%20sequenc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BuzzFeedNews/2018-02-figure-skating-analysi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hyperlink" Target="https://www.isu.org/figure-skating/rules/fsk-judging-syste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valinsogna/data_visualization_project" TargetMode="External"/><Relationship Id="rId4" Type="http://schemas.openxmlformats.org/officeDocument/2006/relationships/hyperlink" Target="https://www.freepik.com/premium-photo/texture-blue-ice-surface-with-skate-scratches_5258233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uzzFeedNews/2018-02-figure-skating-analysi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valinsogna/data_visualization_project/tree/main/util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5C9D521-570D-FBAC-3422-9CB1444F7D3C}"/>
              </a:ext>
            </a:extLst>
          </p:cNvPr>
          <p:cNvSpPr/>
          <p:nvPr/>
        </p:nvSpPr>
        <p:spPr>
          <a:xfrm>
            <a:off x="2325625" y="1765864"/>
            <a:ext cx="7540744" cy="3036706"/>
          </a:xfrm>
          <a:prstGeom prst="rect">
            <a:avLst/>
          </a:prstGeom>
          <a:solidFill>
            <a:srgbClr val="E9F1FA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E9C35CBF-825E-DAF0-454C-70B9C002610F}"/>
              </a:ext>
            </a:extLst>
          </p:cNvPr>
          <p:cNvSpPr txBox="1">
            <a:spLocks/>
          </p:cNvSpPr>
          <p:nvPr/>
        </p:nvSpPr>
        <p:spPr>
          <a:xfrm>
            <a:off x="2409166" y="2368810"/>
            <a:ext cx="7373659" cy="7539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DATA VISUALISATION PROJECT</a:t>
            </a:r>
            <a:br>
              <a:rPr lang="en-US" sz="3200" b="1" dirty="0">
                <a:solidFill>
                  <a:srgbClr val="543810"/>
                </a:solidFill>
                <a:latin typeface="Avenir Next Condensed" panose="020B0506020202020204" pitchFamily="34" charset="0"/>
              </a:rPr>
            </a:br>
            <a:endParaRPr lang="en-US" sz="3200" i="1" dirty="0">
              <a:solidFill>
                <a:srgbClr val="543810"/>
              </a:solidFill>
              <a:latin typeface="Avenir Next Condensed" panose="020B0506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53E645-67F9-9EEB-4DCB-53325EDB8F7A}"/>
              </a:ext>
            </a:extLst>
          </p:cNvPr>
          <p:cNvSpPr txBox="1"/>
          <p:nvPr/>
        </p:nvSpPr>
        <p:spPr>
          <a:xfrm>
            <a:off x="3716051" y="3429000"/>
            <a:ext cx="4759891" cy="96257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20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Valeria Insogna, Cecilia Zagni</a:t>
            </a:r>
          </a:p>
          <a:p>
            <a:pPr algn="ctr">
              <a:lnSpc>
                <a:spcPct val="150000"/>
              </a:lnSpc>
            </a:pP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December 2022</a:t>
            </a:r>
          </a:p>
        </p:txBody>
      </p:sp>
      <p:sp>
        <p:nvSpPr>
          <p:cNvPr id="8" name="Cornice 7">
            <a:extLst>
              <a:ext uri="{FF2B5EF4-FFF2-40B4-BE49-F238E27FC236}">
                <a16:creationId xmlns:a16="http://schemas.microsoft.com/office/drawing/2014/main" id="{8118534E-06CF-A30D-05F6-360E199A7860}"/>
              </a:ext>
            </a:extLst>
          </p:cNvPr>
          <p:cNvSpPr>
            <a:spLocks/>
          </p:cNvSpPr>
          <p:nvPr/>
        </p:nvSpPr>
        <p:spPr>
          <a:xfrm>
            <a:off x="2060849" y="1459584"/>
            <a:ext cx="8070302" cy="3649266"/>
          </a:xfrm>
          <a:custGeom>
            <a:avLst/>
            <a:gdLst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510044 w 8352000"/>
              <a:gd name="connsiteY5" fmla="*/ 510044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510044 w 8352000"/>
              <a:gd name="connsiteY9" fmla="*/ 510044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510044 w 8352000"/>
              <a:gd name="connsiteY6" fmla="*/ 3570309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7841956 w 8352000"/>
              <a:gd name="connsiteY7" fmla="*/ 3570309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7841956 w 8352000"/>
              <a:gd name="connsiteY8" fmla="*/ 510044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84368 w 8352000"/>
              <a:gd name="connsiteY5" fmla="*/ 196893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84368 w 8352000"/>
              <a:gd name="connsiteY9" fmla="*/ 196893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84368 w 8352000"/>
              <a:gd name="connsiteY6" fmla="*/ 3908512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180159 w 8352000"/>
              <a:gd name="connsiteY7" fmla="*/ 3933564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46090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  <a:gd name="connsiteX0" fmla="*/ 0 w 8352000"/>
              <a:gd name="connsiteY0" fmla="*/ 0 h 4080353"/>
              <a:gd name="connsiteX1" fmla="*/ 8352000 w 8352000"/>
              <a:gd name="connsiteY1" fmla="*/ 0 h 4080353"/>
              <a:gd name="connsiteX2" fmla="*/ 8352000 w 8352000"/>
              <a:gd name="connsiteY2" fmla="*/ 4080353 h 4080353"/>
              <a:gd name="connsiteX3" fmla="*/ 0 w 8352000"/>
              <a:gd name="connsiteY3" fmla="*/ 4080353 h 4080353"/>
              <a:gd name="connsiteX4" fmla="*/ 0 w 8352000"/>
              <a:gd name="connsiteY4" fmla="*/ 0 h 4080353"/>
              <a:gd name="connsiteX5" fmla="*/ 134264 w 8352000"/>
              <a:gd name="connsiteY5" fmla="*/ 121737 h 4080353"/>
              <a:gd name="connsiteX6" fmla="*/ 121737 w 8352000"/>
              <a:gd name="connsiteY6" fmla="*/ 3958616 h 4080353"/>
              <a:gd name="connsiteX7" fmla="*/ 8255315 w 8352000"/>
              <a:gd name="connsiteY7" fmla="*/ 3983668 h 4080353"/>
              <a:gd name="connsiteX8" fmla="*/ 8242789 w 8352000"/>
              <a:gd name="connsiteY8" fmla="*/ 121737 h 4080353"/>
              <a:gd name="connsiteX9" fmla="*/ 134264 w 8352000"/>
              <a:gd name="connsiteY9" fmla="*/ 121737 h 4080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52000" h="4080353">
                <a:moveTo>
                  <a:pt x="0" y="0"/>
                </a:moveTo>
                <a:lnTo>
                  <a:pt x="8352000" y="0"/>
                </a:lnTo>
                <a:lnTo>
                  <a:pt x="8352000" y="4080353"/>
                </a:lnTo>
                <a:lnTo>
                  <a:pt x="0" y="4080353"/>
                </a:lnTo>
                <a:lnTo>
                  <a:pt x="0" y="0"/>
                </a:lnTo>
                <a:close/>
                <a:moveTo>
                  <a:pt x="134264" y="121737"/>
                </a:moveTo>
                <a:cubicBezTo>
                  <a:pt x="130088" y="1396521"/>
                  <a:pt x="125913" y="2683832"/>
                  <a:pt x="121737" y="3958616"/>
                </a:cubicBezTo>
                <a:lnTo>
                  <a:pt x="8255315" y="3983668"/>
                </a:lnTo>
                <a:cubicBezTo>
                  <a:pt x="8251140" y="2696358"/>
                  <a:pt x="8246964" y="1409047"/>
                  <a:pt x="8242789" y="121737"/>
                </a:cubicBezTo>
                <a:lnTo>
                  <a:pt x="134264" y="121737"/>
                </a:lnTo>
                <a:close/>
              </a:path>
            </a:pathLst>
          </a:custGeom>
          <a:solidFill>
            <a:srgbClr val="E9F1FA"/>
          </a:solidFill>
          <a:ln w="6350">
            <a:solidFill>
              <a:srgbClr val="F6F9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D67F577-AF65-765E-4B7F-C9DBE25F1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2305D-ACFC-7741-8662-88F667F3E85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67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INDIVIDUAL CONTRIBUTIONS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brainstorming: Insogna,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analysis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: Insogna.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visualitazion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Zagni.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Slides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refinements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Insogna, Zagni.</a:t>
            </a: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B87279D-2F5A-428E-A85F-4EA859528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10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586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REFERENCES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7"/>
              </a:rPr>
              <a:t>https://en.wikipedia.org/wiki/ISU_Judging_System#:~:text=The%20seven%20elements%20required%20of,spiral%2C%20and%20one%20step%20sequence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8"/>
              </a:rPr>
              <a:t>https://www.usfigureskating.org/about/scoring-system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>
              <a:lnSpc>
                <a:spcPct val="150000"/>
              </a:lnSpc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9"/>
              </a:rPr>
              <a:t>https://www.isu.org/figure-skating/rules/fsk-judging-system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D865A2A7-1536-FEC4-D515-28B79CB89367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11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03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Background image:</a:t>
            </a:r>
          </a:p>
          <a:p>
            <a:endParaRPr lang="it-IT" sz="2400" dirty="0">
              <a:solidFill>
                <a:srgbClr val="0563C1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it-IT" sz="2400" dirty="0">
                <a:solidFill>
                  <a:srgbClr val="0563C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https://www.freepik.com/premium-photo/texture-blue-ice-surface-with-skate-scratches_5258233.htm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premium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license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5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).</a:t>
            </a:r>
          </a:p>
        </p:txBody>
      </p:sp>
      <p:sp>
        <p:nvSpPr>
          <p:cNvPr id="6" name="Segnaposto numero diapositiva 4">
            <a:extLst>
              <a:ext uri="{FF2B5EF4-FFF2-40B4-BE49-F238E27FC236}">
                <a16:creationId xmlns:a16="http://schemas.microsoft.com/office/drawing/2014/main" id="{FD82FCDA-8E91-99CB-6A55-FA2FB332AEC3}"/>
              </a:ext>
            </a:extLst>
          </p:cNvPr>
          <p:cNvSpPr txBox="1">
            <a:spLocks/>
          </p:cNvSpPr>
          <p:nvPr/>
        </p:nvSpPr>
        <p:spPr>
          <a:xfrm>
            <a:off x="91065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pPr/>
              <a:t>12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04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INTRODUCTION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29747" y="1144301"/>
            <a:ext cx="11520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dataset contains information about 17 major international </a:t>
            </a:r>
            <a:r>
              <a:rPr lang="en-US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events of figure skating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from October 2016 to December 2017.</a:t>
            </a: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en-US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 source: </a:t>
            </a:r>
            <a:r>
              <a:rPr lang="en-US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4"/>
              </a:rPr>
              <a:t>https://github.com/BuzzFeedNews/2018-02-figure-skating-analysis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2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809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DOES AN EVENT WORK?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</a:t>
            </a:r>
            <a:r>
              <a:rPr lang="it-IT" sz="2400" b="0" i="0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event, 8 </a:t>
            </a:r>
            <a:r>
              <a:rPr lang="it-IT" sz="2400" b="1" dirty="0" err="1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b="0" i="0" dirty="0">
                <a:solidFill>
                  <a:srgbClr val="543810"/>
                </a:solidFill>
                <a:effectLst/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compete: Ladies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, Men,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Ice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dance,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Pairs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their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respective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junior groups.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competion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has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same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structure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all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over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categories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Each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one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by 2 </a:t>
            </a:r>
            <a:r>
              <a:rPr lang="it-IT" sz="2400" b="1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short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</a:t>
            </a:r>
            <a:r>
              <a:rPr lang="it-IT" sz="24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free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(s)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= short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score+ free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</p:txBody>
      </p:sp>
      <p:sp>
        <p:nvSpPr>
          <p:cNvPr id="9" name="Segnaposto numero diapositiva 4">
            <a:extLst>
              <a:ext uri="{FF2B5EF4-FFF2-40B4-BE49-F238E27FC236}">
                <a16:creationId xmlns:a16="http://schemas.microsoft.com/office/drawing/2014/main" id="{B1BFD87B-28A5-E6B3-CD18-7B8D22AB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3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116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 TO CALCULATE THE SCORES?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1"/>
            <a:ext cx="11520000" cy="576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 each performance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two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types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aspects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 </a:t>
            </a:r>
            <a:r>
              <a:rPr lang="it-IT" sz="2400" b="1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jumps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and spins) and </a:t>
            </a:r>
            <a:r>
              <a:rPr lang="it-IT" sz="2400" b="1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(i.e.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interpretation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of the music and skating skills). </a:t>
            </a:r>
          </a:p>
          <a:p>
            <a:pPr algn="just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Performance score = elements score +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Element’s score = element’s base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value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+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algn="ctr"/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∈ [ -3, +3]</a:t>
            </a: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algn="ctr"/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=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factor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*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</a:t>
            </a:r>
          </a:p>
          <a:p>
            <a:pPr algn="ctr"/>
            <a:r>
              <a:rPr lang="it-IT" sz="20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judge’s</a:t>
            </a:r>
            <a:r>
              <a:rPr lang="it-IT" sz="20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score ∈ [ 0.25, 10]</a:t>
            </a:r>
            <a:endParaRPr lang="it-IT" sz="28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it-IT" sz="20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E420A9E0-FB76-D7CD-AECA-76442EDEE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4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425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4374"/>
          </a:xfrm>
          <a:blipFill>
            <a:blip r:embed="rId3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DATASET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AC631F1-AE94-8DDB-F29A-D68343CED92C}"/>
              </a:ext>
            </a:extLst>
          </p:cNvPr>
          <p:cNvSpPr txBox="1"/>
          <p:nvPr/>
        </p:nvSpPr>
        <p:spPr>
          <a:xfrm>
            <a:off x="335999" y="1144300"/>
            <a:ext cx="115200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Some of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main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information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considered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after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preprocessing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are: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event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category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program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athlete_name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element_base_value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total_element_score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total_component_score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judge_nation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</a:t>
            </a: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800100" lvl="1" indent="-342900">
              <a:buSzPct val="110000"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…</a:t>
            </a:r>
          </a:p>
          <a:p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You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can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processed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dataset and code 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  <a:hlinkClick r:id="rId6"/>
              </a:rPr>
              <a:t>here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</a:t>
            </a:r>
          </a:p>
        </p:txBody>
      </p:sp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2498F0D9-721D-BCD2-54E8-44CFC05D6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5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739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149CA681-B252-168F-5A24-1B41AEC0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12192000" cy="712800"/>
          </a:xfrm>
          <a:blipFill>
            <a:blip r:embed="rId2">
              <a:alphaModFix amt="90000"/>
            </a:blip>
            <a:stretch>
              <a:fillRect/>
            </a:stretch>
          </a:blipFill>
          <a:ln>
            <a:noFill/>
          </a:ln>
        </p:spPr>
        <p:txBody>
          <a:bodyPr lIns="360000">
            <a:normAutofit/>
          </a:bodyPr>
          <a:lstStyle/>
          <a:p>
            <a:r>
              <a:rPr lang="it-IT" sz="2800" b="1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QUESTIONS ADDRESSED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13523BC-244A-96CE-7649-5E139FD5F5CC}"/>
              </a:ext>
            </a:extLst>
          </p:cNvPr>
          <p:cNvSpPr txBox="1">
            <a:spLocks/>
          </p:cNvSpPr>
          <p:nvPr/>
        </p:nvSpPr>
        <p:spPr>
          <a:xfrm>
            <a:off x="329747" y="1144301"/>
            <a:ext cx="11520000" cy="57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Do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judges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favor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compatriot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Which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athletes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present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most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difficult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elements and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how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they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ranked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?</a:t>
            </a: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endParaRPr lang="it-IT" sz="2400" dirty="0">
              <a:solidFill>
                <a:srgbClr val="543810"/>
              </a:solidFill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pPr marL="342900" indent="-342900" algn="just">
              <a:lnSpc>
                <a:spcPct val="150000"/>
              </a:lnSpc>
              <a:buSzPct val="11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Are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elements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more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important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than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components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in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establishing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the </a:t>
            </a:r>
            <a:r>
              <a:rPr lang="it-IT" sz="2400" dirty="0" err="1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final</a:t>
            </a:r>
            <a:r>
              <a:rPr lang="it-IT" sz="2400" dirty="0">
                <a:solidFill>
                  <a:srgbClr val="543810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 ranking?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B03082-89AF-6B99-AEC7-699E2C9E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6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274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52BA990D-C08A-6BCB-676E-7AFCF264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7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D7614BD-F777-5650-D9D1-F9E26D152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2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3E3C90D-10E3-28B2-FA77-C02D8F552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40B89DD6-CED9-6707-ACE8-A172564254C9}"/>
              </a:ext>
            </a:extLst>
          </p:cNvPr>
          <p:cNvCxnSpPr/>
          <p:nvPr/>
        </p:nvCxnSpPr>
        <p:spPr>
          <a:xfrm>
            <a:off x="1990725" y="3652838"/>
            <a:ext cx="276225" cy="1104900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BC51511D-E469-B162-C8CF-72C1D04DC8FA}"/>
              </a:ext>
            </a:extLst>
          </p:cNvPr>
          <p:cNvCxnSpPr>
            <a:cxnSpLocks/>
          </p:cNvCxnSpPr>
          <p:nvPr/>
        </p:nvCxnSpPr>
        <p:spPr>
          <a:xfrm flipH="1" flipV="1">
            <a:off x="4087906" y="2079812"/>
            <a:ext cx="284442" cy="579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5A85575-BA32-38BD-9E82-C2C8C7868C73}"/>
              </a:ext>
            </a:extLst>
          </p:cNvPr>
          <p:cNvCxnSpPr>
            <a:cxnSpLocks/>
          </p:cNvCxnSpPr>
          <p:nvPr/>
        </p:nvCxnSpPr>
        <p:spPr>
          <a:xfrm flipV="1">
            <a:off x="6912349" y="2731247"/>
            <a:ext cx="307227" cy="921591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8C91C794-EE8E-94E0-4F64-F299A0771DA4}"/>
              </a:ext>
            </a:extLst>
          </p:cNvPr>
          <p:cNvCxnSpPr>
            <a:cxnSpLocks/>
          </p:cNvCxnSpPr>
          <p:nvPr/>
        </p:nvCxnSpPr>
        <p:spPr>
          <a:xfrm>
            <a:off x="8723219" y="3739497"/>
            <a:ext cx="970616" cy="1113397"/>
          </a:xfrm>
          <a:prstGeom prst="straightConnector1">
            <a:avLst/>
          </a:prstGeom>
          <a:ln w="6350">
            <a:solidFill>
              <a:srgbClr val="54381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numero diapositiva 4">
            <a:extLst>
              <a:ext uri="{FF2B5EF4-FFF2-40B4-BE49-F238E27FC236}">
                <a16:creationId xmlns:a16="http://schemas.microsoft.com/office/drawing/2014/main" id="{62D2F5A3-95A0-068E-9F41-A4AA5D97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8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103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4">
            <a:extLst>
              <a:ext uri="{FF2B5EF4-FFF2-40B4-BE49-F238E27FC236}">
                <a16:creationId xmlns:a16="http://schemas.microsoft.com/office/drawing/2014/main" id="{7EB9EDE9-9926-F925-6214-51639B72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6547" y="6356350"/>
            <a:ext cx="2743200" cy="365125"/>
          </a:xfrm>
        </p:spPr>
        <p:txBody>
          <a:bodyPr/>
          <a:lstStyle/>
          <a:p>
            <a:fld id="{DD62305D-ACFC-7741-8662-88F667F3E853}" type="slidenum">
              <a:rPr lang="it-IT" b="1" smtClean="0">
                <a:solidFill>
                  <a:srgbClr val="543810"/>
                </a:solidFill>
                <a:latin typeface="DejaVu Sans Condensed" panose="020B0806030604020204" pitchFamily="34" charset="0"/>
                <a:ea typeface="DejaVu Sans Condensed" panose="020B0806030604020204" pitchFamily="34" charset="0"/>
                <a:cs typeface="DejaVu Sans Condensed" panose="020B0806030604020204" pitchFamily="34" charset="0"/>
              </a:rPr>
              <a:t>9</a:t>
            </a:fld>
            <a:endParaRPr lang="it-IT" b="1" dirty="0">
              <a:solidFill>
                <a:srgbClr val="543810"/>
              </a:solidFill>
              <a:latin typeface="DejaVu Sans Condensed" panose="020B0806030604020204" pitchFamily="34" charset="0"/>
              <a:ea typeface="DejaVu Sans Condensed" panose="020B0806030604020204" pitchFamily="34" charset="0"/>
              <a:cs typeface="DejaVu Sans Condensed" panose="020B0806030604020204" pitchFamily="34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CCD09FF-4AB5-3954-EDEB-F1401B024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00" y="458658"/>
            <a:ext cx="11160000" cy="5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976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 2013-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21804</TotalTime>
  <Words>685</Words>
  <Application>Microsoft Office PowerPoint</Application>
  <PresentationFormat>Widescreen</PresentationFormat>
  <Paragraphs>98</Paragraphs>
  <Slides>12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9" baseType="lpstr">
      <vt:lpstr>Arial</vt:lpstr>
      <vt:lpstr>Avenir Next Condensed</vt:lpstr>
      <vt:lpstr>Calibri</vt:lpstr>
      <vt:lpstr>Calibri Light</vt:lpstr>
      <vt:lpstr>DejaVu Sans</vt:lpstr>
      <vt:lpstr>DejaVu Sans Condensed</vt:lpstr>
      <vt:lpstr>Tema di Office</vt:lpstr>
      <vt:lpstr>Presentazione standard di PowerPoint</vt:lpstr>
      <vt:lpstr>INTRODUCTION</vt:lpstr>
      <vt:lpstr>HOW DOES AN EVENT WORK?</vt:lpstr>
      <vt:lpstr>HOW TO CALCULATE THE SCORES?</vt:lpstr>
      <vt:lpstr>DATASET</vt:lpstr>
      <vt:lpstr>QUESTIONS ADDRESSED</vt:lpstr>
      <vt:lpstr>Presentazione standard di PowerPoint</vt:lpstr>
      <vt:lpstr>Presentazione standard di PowerPoint</vt:lpstr>
      <vt:lpstr>Presentazione standard di PowerPoint</vt:lpstr>
      <vt:lpstr>INDIVIDUAL CONTRIBUTIONS</vt:lpstr>
      <vt:lpstr>REFERENCES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RETRIVIAL AND DATA VISUALIATION PROJECT</dc:title>
  <dc:creator>INSOGNA VALERIA [SM3500504]</dc:creator>
  <cp:lastModifiedBy>Cecilia Zagni</cp:lastModifiedBy>
  <cp:revision>71</cp:revision>
  <dcterms:created xsi:type="dcterms:W3CDTF">2022-12-05T09:52:32Z</dcterms:created>
  <dcterms:modified xsi:type="dcterms:W3CDTF">2023-01-05T15:05:47Z</dcterms:modified>
</cp:coreProperties>
</file>

<file path=docProps/thumbnail.jpeg>
</file>